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roxima Nova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Alfa Slab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.fntdata"/><Relationship Id="rId22" Type="http://schemas.openxmlformats.org/officeDocument/2006/relationships/font" Target="fonts/ProximaNova-boldItalic.fntdata"/><Relationship Id="rId21" Type="http://schemas.openxmlformats.org/officeDocument/2006/relationships/font" Target="fonts/ProximaNova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roximaNova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PRESENT THE GROUP: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RODRIGO, RODRIGO, FÁBIO, JOÃO, DIANA, SUSANA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MENTION MENTORS:	keeping up with our work and helping PEDRO COSTA 	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CTO 	LÚCIA BILRO 		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CEO	ROGÉRIO NOGUEIRA</a:t>
            </a:r>
            <a:endParaRPr sz="1000">
              <a:solidFill>
                <a:srgbClr val="777777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01600" marR="101600" rtl="0" algn="l">
              <a:lnSpc>
                <a:spcPct val="9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179b70f4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179b70f4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179b70f4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179b70f4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179b70f4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179b70f4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5784cb77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5784cb77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 CASE MURPHY FAILS US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5784cb77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5784cb77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MONITORING WINEMAKING TAKES A LOT OF TIME AND RESOURCES</a:t>
            </a:r>
            <a:r>
              <a:rPr lang="pt-PT"/>
              <a:t>		 	 	 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	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DOING IT MANNUALY CAN CAUSE HAVING A Late reaction and A LOSS monitoring LEADING  to A  lower wine quality 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SEND  DATA TO THE WEB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THIS IS WHERE WE 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179b70f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179b70f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WINEGRID CAME UP WITH A SENSOR THAT CAN BE IMPLEMENTED IN THE WINE CELLARS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179b70f4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179b70f4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HERE ARE SOME EXAMPLES OF THE SENSORS ON THE WINE CELLARS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179b70f4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179b70f4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THEY CAN COLLECT REAL TIME DATA OF: 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THEIR COMPETITION ONLY MESURES TEMPERATURES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79b70f4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79b70f4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AS YOU CAN SEE IN THIS SCREEN THEY HAVE IMPLEMENTED ALL WIRELESS CONNECTIONS AND THIS IS WHERE WE ENTER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5784cb77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5784cb77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OUR CHALLENGE 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DEVELOP MOBILE APP TO CONNECT SENSOR  VIA 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PAIRING THROUGH BAR CODE OR QR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DATA ANALYSIS OF GRAPHICS CREATED WITH THE DATA COLLECTED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5784cb77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5784cb77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SOME NEW FEATURES IMPLEMENTED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179b70f4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179b70f4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-EiE3eOr91cLdfk3VyLVa9PivTdYWwez/view" TargetMode="External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jL6dPXQb8OvqCj0E5yYfednfLZuLhTMg/view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2QwdGgOWLTUkWM1crpgN-qDbyWmKJBeh/view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93525" y="3273175"/>
            <a:ext cx="5774400" cy="15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PEI 2018-2019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Mestrado Integrado em Engenharia de Computadores e Telemática</a:t>
            </a:r>
            <a:endParaRPr sz="2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5288475" y="2755975"/>
            <a:ext cx="2988900" cy="21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400">
                <a:latin typeface="Roboto"/>
                <a:ea typeface="Roboto"/>
                <a:cs typeface="Roboto"/>
                <a:sym typeface="Roboto"/>
              </a:rPr>
              <a:t>Rodrigo Rocha</a:t>
            </a:r>
            <a:r>
              <a:rPr lang="pt-PT" sz="1400">
                <a:latin typeface="Roboto"/>
                <a:ea typeface="Roboto"/>
                <a:cs typeface="Roboto"/>
                <a:sym typeface="Roboto"/>
              </a:rPr>
              <a:t>, 71731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400">
                <a:latin typeface="Roboto"/>
                <a:ea typeface="Roboto"/>
                <a:cs typeface="Roboto"/>
                <a:sym typeface="Roboto"/>
              </a:rPr>
              <a:t>Rodrigo Relvas</a:t>
            </a:r>
            <a:r>
              <a:rPr lang="pt-PT" sz="1400">
                <a:latin typeface="Roboto"/>
                <a:ea typeface="Roboto"/>
                <a:cs typeface="Roboto"/>
                <a:sym typeface="Roboto"/>
              </a:rPr>
              <a:t>, 71860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400">
                <a:latin typeface="Roboto"/>
                <a:ea typeface="Roboto"/>
                <a:cs typeface="Roboto"/>
                <a:sym typeface="Roboto"/>
              </a:rPr>
              <a:t>João Pedro</a:t>
            </a:r>
            <a:r>
              <a:rPr lang="pt-PT" sz="1400">
                <a:latin typeface="Roboto"/>
                <a:ea typeface="Roboto"/>
                <a:cs typeface="Roboto"/>
                <a:sym typeface="Roboto"/>
              </a:rPr>
              <a:t>, 80098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400">
                <a:latin typeface="Roboto"/>
                <a:ea typeface="Roboto"/>
                <a:cs typeface="Roboto"/>
                <a:sym typeface="Roboto"/>
              </a:rPr>
              <a:t>Fábio Nunes</a:t>
            </a:r>
            <a:r>
              <a:rPr lang="pt-PT" sz="1400">
                <a:latin typeface="Roboto"/>
                <a:ea typeface="Roboto"/>
                <a:cs typeface="Roboto"/>
                <a:sym typeface="Roboto"/>
              </a:rPr>
              <a:t>, 80139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400">
                <a:latin typeface="Roboto"/>
                <a:ea typeface="Roboto"/>
                <a:cs typeface="Roboto"/>
                <a:sym typeface="Roboto"/>
              </a:rPr>
              <a:t>Diana Silva</a:t>
            </a:r>
            <a:r>
              <a:rPr lang="pt-PT" sz="1400">
                <a:latin typeface="Roboto"/>
                <a:ea typeface="Roboto"/>
                <a:cs typeface="Roboto"/>
                <a:sym typeface="Roboto"/>
              </a:rPr>
              <a:t>, 80239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400">
                <a:latin typeface="Roboto"/>
                <a:ea typeface="Roboto"/>
                <a:cs typeface="Roboto"/>
                <a:sym typeface="Roboto"/>
              </a:rPr>
              <a:t>Susana Dias</a:t>
            </a:r>
            <a:r>
              <a:rPr lang="pt-PT" sz="1400">
                <a:latin typeface="Roboto"/>
                <a:ea typeface="Roboto"/>
                <a:cs typeface="Roboto"/>
                <a:sym typeface="Roboto"/>
              </a:rPr>
              <a:t>, 80410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50" y="684175"/>
            <a:ext cx="8090500" cy="18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 title="note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625" y="132475"/>
            <a:ext cx="6504750" cy="48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 title="process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313" y="143488"/>
            <a:ext cx="6475375" cy="48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A61C00"/>
                </a:solidFill>
              </a:rPr>
              <a:t>Please Murphy be good to us!</a:t>
            </a:r>
            <a:endParaRPr/>
          </a:p>
        </p:txBody>
      </p:sp>
      <p:pic>
        <p:nvPicPr>
          <p:cNvPr id="131" name="Google Shape;131;p25" title="BLE_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088" y="1081975"/>
            <a:ext cx="5297833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42375" y="1493250"/>
            <a:ext cx="3999900" cy="21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Monitoring the winemaking process is quite time/</a:t>
            </a:r>
            <a:r>
              <a:rPr lang="pt-PT" sz="1800"/>
              <a:t>resource</a:t>
            </a:r>
            <a:r>
              <a:rPr lang="pt-PT" sz="1800"/>
              <a:t> consuming;</a:t>
            </a:r>
            <a:endParaRPr sz="18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Revenue loss;</a:t>
            </a:r>
            <a:endParaRPr sz="1800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825" y="2122975"/>
            <a:ext cx="3999900" cy="89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3569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572100" y="1224025"/>
            <a:ext cx="3999900" cy="3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Real time data of: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PT" sz="1800"/>
              <a:t>Density;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PT" sz="1800"/>
              <a:t>Temperature;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PT" sz="1800"/>
              <a:t>Color;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PT" sz="1800"/>
              <a:t>Turbidity;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PT" sz="1800"/>
              <a:t>Level;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825" y="2122975"/>
            <a:ext cx="3999900" cy="89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67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A61C00"/>
                </a:solidFill>
              </a:rPr>
              <a:t>Our </a:t>
            </a:r>
            <a:r>
              <a:rPr lang="pt-PT">
                <a:solidFill>
                  <a:srgbClr val="A61C00"/>
                </a:solidFill>
              </a:rPr>
              <a:t>challenge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5204400" y="1955025"/>
            <a:ext cx="3627900" cy="20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Mobile app</a:t>
            </a:r>
            <a:endParaRPr sz="18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Data </a:t>
            </a:r>
            <a:r>
              <a:rPr lang="pt-PT" sz="1800"/>
              <a:t>analysis</a:t>
            </a:r>
            <a:endParaRPr sz="1800"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 sz="1800"/>
              <a:t>Bluetooth Low Energy server</a:t>
            </a:r>
            <a:endParaRPr sz="180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0" y="3329275"/>
            <a:ext cx="1661825" cy="1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897" y="2078975"/>
            <a:ext cx="1780401" cy="178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000" y="1183875"/>
            <a:ext cx="1661825" cy="16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A61C00"/>
                </a:solidFill>
              </a:rPr>
              <a:t>2nd Demo - new features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65550" y="1726871"/>
            <a:ext cx="28923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PT" sz="1800"/>
              <a:t>Mobile app</a:t>
            </a:r>
            <a:endParaRPr b="1" sz="1800"/>
          </a:p>
          <a:p>
            <a:pPr indent="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Google Shape;101;p20"/>
          <p:cNvSpPr txBox="1"/>
          <p:nvPr/>
        </p:nvSpPr>
        <p:spPr>
          <a:xfrm>
            <a:off x="4572000" y="1223913"/>
            <a:ext cx="421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b="1" lang="pt-PT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Bluetooth Low Energy server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311700" y="2069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b="1" lang="pt-PT">
                <a:latin typeface="Proxima Nova"/>
                <a:ea typeface="Proxima Nova"/>
                <a:cs typeface="Proxima Nova"/>
                <a:sym typeface="Proxima Nova"/>
              </a:rPr>
              <a:t>Bug fixes and some adjustments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b="1" lang="pt-PT">
                <a:latin typeface="Proxima Nova"/>
                <a:ea typeface="Proxima Nova"/>
                <a:cs typeface="Proxima Nova"/>
                <a:sym typeface="Proxima Nova"/>
              </a:rPr>
              <a:t>List</a:t>
            </a:r>
            <a:r>
              <a:rPr b="1" lang="pt-PT">
                <a:latin typeface="Proxima Nova"/>
                <a:ea typeface="Proxima Nova"/>
                <a:cs typeface="Proxima Nova"/>
                <a:sym typeface="Proxima Nova"/>
              </a:rPr>
              <a:t> process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b="1" lang="pt-PT">
                <a:latin typeface="Proxima Nova"/>
                <a:ea typeface="Proxima Nova"/>
                <a:cs typeface="Proxima Nova"/>
                <a:sym typeface="Proxima Nova"/>
              </a:rPr>
              <a:t>Process detail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AutoNum type="arabicPeriod"/>
            </a:pPr>
            <a:r>
              <a:rPr b="1" lang="pt-PT">
                <a:latin typeface="Proxima Nova"/>
                <a:ea typeface="Proxima Nova"/>
                <a:cs typeface="Proxima Nova"/>
                <a:sym typeface="Proxima Nova"/>
              </a:rPr>
              <a:t>Stop</a:t>
            </a:r>
            <a:r>
              <a:rPr b="1" lang="pt-PT">
                <a:latin typeface="Proxima Nova"/>
                <a:ea typeface="Proxima Nova"/>
                <a:cs typeface="Proxima Nova"/>
                <a:sym typeface="Proxima Nova"/>
              </a:rPr>
              <a:t> Process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4584900" y="1570875"/>
            <a:ext cx="4337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b="1" lang="pt-PT">
                <a:latin typeface="Proxima Nova"/>
                <a:ea typeface="Proxima Nova"/>
                <a:cs typeface="Proxima Nova"/>
                <a:sym typeface="Proxima Nova"/>
              </a:rPr>
              <a:t>Improved security with diffie-hellman algorithm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572000" y="3194075"/>
            <a:ext cx="400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b="1" lang="pt-PT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Data analysis</a:t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4601250" y="3491000"/>
            <a:ext cx="4157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b="1" lang="pt-PT">
                <a:latin typeface="Proxima Nova"/>
                <a:ea typeface="Proxima Nova"/>
                <a:cs typeface="Proxima Nova"/>
                <a:sym typeface="Proxima Nova"/>
              </a:rPr>
              <a:t>Process detection while analysing the curves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